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notesMasterIdLst>
    <p:notesMasterId r:id="rId19"/>
  </p:notesMasterIdLst>
  <p:sldIdLst>
    <p:sldId id="296" r:id="rId2"/>
    <p:sldId id="297" r:id="rId3"/>
    <p:sldId id="298" r:id="rId4"/>
    <p:sldId id="303" r:id="rId5"/>
    <p:sldId id="302" r:id="rId6"/>
    <p:sldId id="308" r:id="rId7"/>
    <p:sldId id="300" r:id="rId8"/>
    <p:sldId id="304" r:id="rId9"/>
    <p:sldId id="305" r:id="rId10"/>
    <p:sldId id="309" r:id="rId11"/>
    <p:sldId id="306" r:id="rId12"/>
    <p:sldId id="310" r:id="rId13"/>
    <p:sldId id="263" r:id="rId14"/>
    <p:sldId id="313" r:id="rId15"/>
    <p:sldId id="312" r:id="rId16"/>
    <p:sldId id="292" r:id="rId17"/>
    <p:sldId id="299"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D69E8F-F5E9-430C-B057-6D709430ABC8}" type="datetimeFigureOut">
              <a:rPr lang="en-US" smtClean="0"/>
              <a:t>12/1/2022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750444-C06B-460B-83A6-3B854F62446C}" type="slidenum">
              <a:rPr lang="en-US" smtClean="0"/>
              <a:t>‹#›</a:t>
            </a:fld>
            <a:endParaRPr lang="en-US"/>
          </a:p>
        </p:txBody>
      </p:sp>
    </p:spTree>
    <p:extLst>
      <p:ext uri="{BB962C8B-B14F-4D97-AF65-F5344CB8AC3E}">
        <p14:creationId xmlns:p14="http://schemas.microsoft.com/office/powerpoint/2010/main" val="11451780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0EC878C-F1C4-4749-9BAF-F1DFDE446831}" type="datetimeFigureOut">
              <a:rPr lang="en-US" smtClean="0"/>
              <a:t>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2A8F08-629D-44C0-BF54-9C8F5A591607}" type="slidenum">
              <a:rPr lang="en-US" smtClean="0"/>
              <a:t>‹#›</a:t>
            </a:fld>
            <a:endParaRPr lang="en-US"/>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0EC878C-F1C4-4749-9BAF-F1DFDE446831}" type="datetimeFigureOut">
              <a:rPr lang="en-US" smtClean="0"/>
              <a:t>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2A8F08-629D-44C0-BF54-9C8F5A59160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EC878C-F1C4-4749-9BAF-F1DFDE446831}" type="datetimeFigureOut">
              <a:rPr lang="en-US" smtClean="0"/>
              <a:t>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2A8F08-629D-44C0-BF54-9C8F5A59160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0EC878C-F1C4-4749-9BAF-F1DFDE446831}" type="datetimeFigureOut">
              <a:rPr lang="en-US" smtClean="0"/>
              <a:t>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2A8F08-629D-44C0-BF54-9C8F5A591607}" type="slidenum">
              <a:rPr lang="en-US" smtClean="0"/>
              <a:t>‹#›</a:t>
            </a:fld>
            <a:endParaRPr lang="en-US"/>
          </a:p>
        </p:txBody>
      </p:sp>
      <p:sp>
        <p:nvSpPr>
          <p:cNvPr id="8" name="Title 7"/>
          <p:cNvSpPr>
            <a:spLocks noGrp="1"/>
          </p:cNvSpPr>
          <p:nvPr>
            <p:ph type="title"/>
          </p:nvPr>
        </p:nvSpPr>
        <p:spPr/>
        <p:txBody>
          <a:bodyPr/>
          <a:lstStyle/>
          <a:p>
            <a:r>
              <a:rPr lang="en-US"/>
              <a:t>Click to edit Master title style</a:t>
            </a:r>
          </a:p>
        </p:txBody>
      </p:sp>
      <p:sp>
        <p:nvSpPr>
          <p:cNvPr id="10" name="Content Placeholder 9"/>
          <p:cNvSpPr>
            <a:spLocks noGrp="1"/>
          </p:cNvSpPr>
          <p:nvPr>
            <p:ph sz="quarter" idx="13"/>
          </p:nvPr>
        </p:nvSpPr>
        <p:spPr>
          <a:xfrm>
            <a:off x="1143000" y="731520"/>
            <a:ext cx="6400800"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0EC878C-F1C4-4749-9BAF-F1DFDE446831}" type="datetimeFigureOut">
              <a:rPr lang="en-US" smtClean="0"/>
              <a:t>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2A8F08-629D-44C0-BF54-9C8F5A591607}"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70EC878C-F1C4-4749-9BAF-F1DFDE446831}" type="datetimeFigureOut">
              <a:rPr lang="en-US" smtClean="0"/>
              <a:t>12/1/2022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2A8F08-629D-44C0-BF54-9C8F5A591607}" type="slidenum">
              <a:rPr lang="en-US" smtClean="0"/>
              <a:t>‹#›</a:t>
            </a:fld>
            <a:endParaRPr lang="en-US"/>
          </a:p>
        </p:txBody>
      </p:sp>
      <p:sp>
        <p:nvSpPr>
          <p:cNvPr id="8" name="Title 7"/>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3"/>
          </p:nvPr>
        </p:nvSpPr>
        <p:spPr>
          <a:xfrm>
            <a:off x="1142999" y="731519"/>
            <a:ext cx="3346704"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45152" y="731520"/>
            <a:ext cx="3346704"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0EC878C-F1C4-4749-9BAF-F1DFDE446831}" type="datetimeFigureOut">
              <a:rPr lang="en-US" smtClean="0"/>
              <a:t>12/1/2022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92A8F08-629D-44C0-BF54-9C8F5A591607}"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0EC878C-F1C4-4749-9BAF-F1DFDE446831}" type="datetimeFigureOut">
              <a:rPr lang="en-US" smtClean="0"/>
              <a:t>12/1/2022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92A8F08-629D-44C0-BF54-9C8F5A59160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EC878C-F1C4-4749-9BAF-F1DFDE446831}" type="datetimeFigureOut">
              <a:rPr lang="en-US" smtClean="0"/>
              <a:t>12/1/2022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92A8F08-629D-44C0-BF54-9C8F5A59160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0EC878C-F1C4-4749-9BAF-F1DFDE446831}" type="datetimeFigureOut">
              <a:rPr lang="en-US" smtClean="0"/>
              <a:t>12/1/2022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2A8F08-629D-44C0-BF54-9C8F5A59160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0EC878C-F1C4-4749-9BAF-F1DFDE446831}" type="datetimeFigureOut">
              <a:rPr lang="en-US" smtClean="0"/>
              <a:t>12/1/2022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2A8F08-629D-44C0-BF54-9C8F5A591607}" type="slidenum">
              <a:rPr lang="en-US" smtClean="0"/>
              <a:t>‹#›</a:t>
            </a:fld>
            <a:endParaRPr lang="en-US"/>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70EC878C-F1C4-4749-9BAF-F1DFDE446831}" type="datetimeFigureOut">
              <a:rPr lang="en-US" smtClean="0"/>
              <a:t>12/1/2022</a:t>
            </a:fld>
            <a:endParaRPr lang="en-US"/>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392A8F08-629D-44C0-BF54-9C8F5A59160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tudiendanhngon.vn/danhnhan/dnct/itemid/22329/search/roald-dahl" TargetMode="External"/><Relationship Id="rId2" Type="http://schemas.openxmlformats.org/officeDocument/2006/relationships/image" Target="../media/image16.jp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hyperlink" Target="http://www.tudiendanhngon.vn/danhnhan/dnct/itemid/14163/search/katrina-mayer" TargetMode="Externa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hyperlink" Target="http://www.tudiendanhngon.vn/danhnhan/dnct/itemid/12661/search/h%E1%BB%93-ch%C3%AD-minh"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799"/>
            <a:ext cx="8229600" cy="761999"/>
          </a:xfrm>
        </p:spPr>
        <p:txBody>
          <a:bodyPr/>
          <a:lstStyle/>
          <a:p>
            <a:pPr algn="r">
              <a:lnSpc>
                <a:spcPct val="100000"/>
              </a:lnSpc>
            </a:pPr>
            <a:r>
              <a:rPr lang="en-US" sz="2000" dirty="0">
                <a:solidFill>
                  <a:srgbClr val="00B050"/>
                </a:solidFill>
              </a:rPr>
              <a:t>THƯ VIỆN TRƯỜNG ĐẠI HỌC SƯ PHẠM </a:t>
            </a:r>
            <a:br>
              <a:rPr lang="en-US" sz="2000" dirty="0">
                <a:solidFill>
                  <a:srgbClr val="00B050"/>
                </a:solidFill>
              </a:rPr>
            </a:br>
            <a:r>
              <a:rPr lang="en-US" sz="2000" dirty="0">
                <a:solidFill>
                  <a:srgbClr val="00B050"/>
                </a:solidFill>
              </a:rPr>
              <a:t>THỂ DỤC THỂ THAO THÀNH PHỐ HỒ CHÍ MINH</a:t>
            </a:r>
          </a:p>
        </p:txBody>
      </p:sp>
      <p:sp>
        <p:nvSpPr>
          <p:cNvPr id="3" name="Content Placeholder 2"/>
          <p:cNvSpPr>
            <a:spLocks noGrp="1"/>
          </p:cNvSpPr>
          <p:nvPr>
            <p:ph sz="quarter" idx="13"/>
          </p:nvPr>
        </p:nvSpPr>
        <p:spPr>
          <a:xfrm>
            <a:off x="457200" y="1371600"/>
            <a:ext cx="8229600" cy="4754563"/>
          </a:xfrm>
        </p:spPr>
        <p:txBody>
          <a:bodyPr/>
          <a:lstStyle/>
          <a:p>
            <a:pPr marL="0" indent="0" algn="ctr">
              <a:buNone/>
            </a:pPr>
            <a:r>
              <a:rPr lang="en-US" b="1" dirty="0">
                <a:solidFill>
                  <a:srgbClr val="C00000"/>
                </a:solidFill>
                <a:latin typeface="Book Antiqua" pitchFamily="18" charset="0"/>
                <a:ea typeface="DFKai-SB" pitchFamily="65" charset="-120"/>
              </a:rPr>
              <a:t>CHÀO MỪNG NGÀY SÁCH VIỆT NAM 21.04.2022</a:t>
            </a:r>
          </a:p>
          <a:p>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9200" y="228600"/>
            <a:ext cx="990600" cy="838199"/>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0100" y="1998945"/>
            <a:ext cx="7543800" cy="4267200"/>
          </a:xfrm>
          <a:prstGeom prst="rect">
            <a:avLst/>
          </a:prstGeom>
        </p:spPr>
      </p:pic>
      <p:pic>
        <p:nvPicPr>
          <p:cNvPr id="10" name="A time for us - Dang cap nhat [NCT 3319596285].mp3">
            <a:hlinkClick r:id="" action="ppaction://media"/>
          </p:cNvPr>
          <p:cNvPicPr>
            <a:picLocks noChangeAspect="1"/>
          </p:cNvPicPr>
          <p:nvPr>
            <a:audioFile r:link="rId2"/>
            <p:extLst>
              <p:ext uri="{DAA4B4D4-6D71-4841-9C94-3DE7FCFB9230}">
                <p14:media xmlns:p14="http://schemas.microsoft.com/office/powerpoint/2010/main" r:embed="rId1">
                  <p14:fade out="5000"/>
                </p14:media>
              </p:ext>
            </p:extLst>
          </p:nvPr>
        </p:nvPicPr>
        <p:blipFill>
          <a:blip r:embed="rId6"/>
          <a:stretch>
            <a:fillRect/>
          </a:stretch>
        </p:blipFill>
        <p:spPr>
          <a:xfrm>
            <a:off x="304800" y="342899"/>
            <a:ext cx="114301" cy="114301"/>
          </a:xfrm>
          <a:prstGeom prst="rect">
            <a:avLst/>
          </a:prstGeom>
        </p:spPr>
      </p:pic>
      <p:pic>
        <p:nvPicPr>
          <p:cNvPr id="5" name="Picture 4">
            <a:extLst>
              <a:ext uri="{FF2B5EF4-FFF2-40B4-BE49-F238E27FC236}">
                <a16:creationId xmlns:a16="http://schemas.microsoft.com/office/drawing/2014/main" id="{2A8F6920-F99A-AF8D-8AE0-28758B01010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9200" y="172755"/>
            <a:ext cx="990600" cy="838199"/>
          </a:xfrm>
          <a:prstGeom prst="rect">
            <a:avLst/>
          </a:prstGeom>
        </p:spPr>
      </p:pic>
    </p:spTree>
    <p:extLst>
      <p:ext uri="{BB962C8B-B14F-4D97-AF65-F5344CB8AC3E}">
        <p14:creationId xmlns:p14="http://schemas.microsoft.com/office/powerpoint/2010/main" val="3683783561"/>
      </p:ext>
    </p:extLst>
  </p:cSld>
  <p:clrMapOvr>
    <a:masterClrMapping/>
  </p:clrMapOvr>
  <mc:AlternateContent xmlns:mc="http://schemas.openxmlformats.org/markup-compatibility/2006" xmlns:p14="http://schemas.microsoft.com/office/powerpoint/2010/main">
    <mc:Choice Requires="p14">
      <p:transition spd="slow" p14:dur="2500" advTm="4071">
        <p:checker/>
      </p:transition>
    </mc:Choice>
    <mc:Fallback xmlns="">
      <p:transition spd="slow" advTm="4071">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7" fill="hold" display="0">
                  <p:stCondLst>
                    <p:cond delay="indefinite"/>
                  </p:stCondLst>
                  <p:endCondLst>
                    <p:cond evt="onStopAudio" delay="0">
                      <p:tgtEl>
                        <p:sldTgt/>
                      </p:tgtEl>
                    </p:cond>
                  </p:endCondLst>
                </p:cTn>
                <p:tgtEl>
                  <p:spTgt spid="10"/>
                </p:tgtEl>
              </p:cMediaNode>
            </p:audio>
          </p:childTnLst>
        </p:cTn>
      </p:par>
    </p:tnLst>
  </p:timing>
  <p:extLst>
    <p:ext uri="{E180D4A7-C9FB-4DFB-919C-405C955672EB}">
      <p14:showEvtLst xmlns:p14="http://schemas.microsoft.com/office/powerpoint/2010/main">
        <p14:playEvt time="0" objId="10"/>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7200" y="4953000"/>
            <a:ext cx="3657600" cy="562168"/>
          </a:xfrm>
        </p:spPr>
        <p:txBody>
          <a:bodyPr/>
          <a:lstStyle/>
          <a:p>
            <a:pPr>
              <a:lnSpc>
                <a:spcPct val="100000"/>
              </a:lnSpc>
            </a:pPr>
            <a:r>
              <a:rPr lang="en-US" sz="2800" dirty="0">
                <a:solidFill>
                  <a:srgbClr val="0070C0"/>
                </a:solidFill>
              </a:rPr>
              <a:t>Yoga và du lịch</a:t>
            </a:r>
          </a:p>
        </p:txBody>
      </p:sp>
      <p:pic>
        <p:nvPicPr>
          <p:cNvPr id="4" name="Content Placeholder 3"/>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2743201" y="731838"/>
            <a:ext cx="3429000" cy="3916362"/>
          </a:xfrm>
        </p:spPr>
      </p:pic>
    </p:spTree>
    <p:extLst>
      <p:ext uri="{BB962C8B-B14F-4D97-AF65-F5344CB8AC3E}">
        <p14:creationId xmlns:p14="http://schemas.microsoft.com/office/powerpoint/2010/main" val="2714109252"/>
      </p:ext>
    </p:extLst>
  </p:cSld>
  <p:clrMapOvr>
    <a:masterClrMapping/>
  </p:clrMapOvr>
  <mc:AlternateContent xmlns:mc="http://schemas.openxmlformats.org/markup-compatibility/2006" xmlns:p14="http://schemas.microsoft.com/office/powerpoint/2010/main">
    <mc:Choice Requires="p14">
      <p:transition spd="slow" p14:dur="2500" advTm="4027">
        <p:checker/>
      </p:transition>
    </mc:Choice>
    <mc:Fallback xmlns="">
      <p:transition spd="slow" advTm="4027">
        <p:checker/>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5181600"/>
            <a:ext cx="6512511" cy="1143000"/>
          </a:xfrm>
        </p:spPr>
        <p:txBody>
          <a:bodyPr/>
          <a:lstStyle/>
          <a:p>
            <a:r>
              <a:rPr lang="en-US" sz="2800" dirty="0">
                <a:solidFill>
                  <a:srgbClr val="002060"/>
                </a:solidFill>
              </a:rPr>
              <a:t>Hướng dẫn công tác</a:t>
            </a:r>
            <a:br>
              <a:rPr lang="en-US" sz="2800" dirty="0">
                <a:solidFill>
                  <a:srgbClr val="002060"/>
                </a:solidFill>
              </a:rPr>
            </a:br>
            <a:r>
              <a:rPr lang="en-US" sz="2800" dirty="0">
                <a:solidFill>
                  <a:srgbClr val="002060"/>
                </a:solidFill>
              </a:rPr>
              <a:t> thể dục thể thao ở cơ sở</a:t>
            </a:r>
          </a:p>
        </p:txBody>
      </p:sp>
      <p:pic>
        <p:nvPicPr>
          <p:cNvPr id="4" name="Content Placeholder 3"/>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2209801" y="731838"/>
            <a:ext cx="3436738" cy="3916362"/>
          </a:xfrm>
        </p:spPr>
      </p:pic>
    </p:spTree>
    <p:extLst>
      <p:ext uri="{BB962C8B-B14F-4D97-AF65-F5344CB8AC3E}">
        <p14:creationId xmlns:p14="http://schemas.microsoft.com/office/powerpoint/2010/main" val="628591067"/>
      </p:ext>
    </p:extLst>
  </p:cSld>
  <p:clrMapOvr>
    <a:masterClrMapping/>
  </p:clrMapOvr>
  <mc:AlternateContent xmlns:mc="http://schemas.openxmlformats.org/markup-compatibility/2006" xmlns:p14="http://schemas.microsoft.com/office/powerpoint/2010/main">
    <mc:Choice Requires="p14">
      <p:transition spd="slow" p14:dur="2500" advTm="3942">
        <p:checker/>
      </p:transition>
    </mc:Choice>
    <mc:Fallback xmlns="">
      <p:transition spd="slow" advTm="3942">
        <p:checker/>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p:nvPr>
        </p:nvSpPr>
        <p:spPr bwMode="auto">
          <a:xfrm flipH="1">
            <a:off x="6477000" y="2190552"/>
            <a:ext cx="2057400" cy="3908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en-US" sz="2000" b="0" i="0" u="none" strike="noStrike" cap="none" normalizeH="0" baseline="0" dirty="0">
                <a:ln>
                  <a:noFill/>
                </a:ln>
                <a:solidFill>
                  <a:srgbClr val="0070C0"/>
                </a:solidFill>
                <a:effectLst/>
                <a:ea typeface="Times New Roman" panose="02020603050405020304" pitchFamily="18" charset="0"/>
                <a:cs typeface="Tahoma" panose="020B0604030504040204" pitchFamily="34" charset="0"/>
              </a:rPr>
              <a:t>“</a:t>
            </a:r>
            <a:r>
              <a:rPr kumimoji="0" lang="en-US" altLang="en-US" sz="2000" b="0" i="0" u="none" strike="noStrike" cap="none" normalizeH="0" baseline="0" dirty="0">
                <a:ln>
                  <a:noFill/>
                </a:ln>
                <a:solidFill>
                  <a:srgbClr val="0070C0"/>
                </a:solidFill>
                <a:effectLst/>
                <a:ea typeface="Times New Roman" panose="02020603050405020304" pitchFamily="18" charset="0"/>
                <a:cs typeface="Tahoma" panose="020B0604030504040204" pitchFamily="34" charset="0"/>
              </a:rPr>
              <a:t>Việc đọc đối với tâm trí cũng giống như thể dục đối với cơ thể</a:t>
            </a:r>
            <a:r>
              <a:rPr kumimoji="0" lang="vi-VN" altLang="en-US" sz="2000" b="0" i="0" u="none" strike="noStrike" cap="none" normalizeH="0" baseline="0" dirty="0">
                <a:ln>
                  <a:noFill/>
                </a:ln>
                <a:solidFill>
                  <a:srgbClr val="0070C0"/>
                </a:solidFill>
                <a:effectLst/>
                <a:ea typeface="Times New Roman" panose="02020603050405020304" pitchFamily="18" charset="0"/>
                <a:cs typeface="Tahoma" panose="020B0604030504040204" pitchFamily="34" charset="0"/>
              </a:rPr>
              <a:t>”</a:t>
            </a:r>
            <a:endParaRPr kumimoji="0" lang="en-US" altLang="en-US" sz="2000" b="0" i="0" u="none" strike="noStrike" cap="none" normalizeH="0" baseline="0" dirty="0">
              <a:ln>
                <a:noFill/>
              </a:ln>
              <a:solidFill>
                <a:srgbClr val="0070C0"/>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1" u="none" strike="noStrike" cap="none" normalizeH="0" baseline="0" dirty="0">
                <a:ln>
                  <a:noFill/>
                </a:ln>
                <a:solidFill>
                  <a:srgbClr val="0070C0"/>
                </a:solidFill>
                <a:effectLst/>
                <a:ea typeface="Times New Roman" panose="02020603050405020304" pitchFamily="18" charset="0"/>
                <a:cs typeface="Tahoma" panose="020B0604030504040204" pitchFamily="34" charset="0"/>
              </a:rPr>
              <a:t>Reading is to the mind what exercise is to the body.</a:t>
            </a:r>
            <a:endParaRPr kumimoji="0" lang="en-US" altLang="en-US" sz="2000" b="0" i="0" u="none" strike="noStrike" cap="none" normalizeH="0" baseline="0" dirty="0">
              <a:ln>
                <a:noFill/>
              </a:ln>
              <a:solidFill>
                <a:srgbClr val="0070C0"/>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0070C0"/>
                </a:solidFill>
                <a:effectLst/>
                <a:ea typeface="Times New Roman" panose="02020603050405020304" pitchFamily="18" charset="0"/>
                <a:cs typeface="Tahoma" panose="020B0604030504040204" pitchFamily="34" charset="0"/>
              </a:rPr>
              <a:t>                                            Joseph Addison</a:t>
            </a:r>
            <a:endParaRPr kumimoji="0" lang="en-US" altLang="en-US" sz="2000" b="0" i="0" u="none" strike="noStrike" cap="none" normalizeH="0" baseline="0" dirty="0">
              <a:ln>
                <a:noFill/>
              </a:ln>
              <a:solidFill>
                <a:srgbClr val="0070C0"/>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800" b="0" i="0" u="none" strike="noStrike" cap="none" normalizeH="0" baseline="0" dirty="0">
              <a:ln>
                <a:noFill/>
              </a:ln>
              <a:solidFill>
                <a:srgbClr val="0070C0"/>
              </a:solidFill>
              <a:effectLst/>
              <a:latin typeface="Arial" panose="020B0604020202020204" pitchFamily="34"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6800" y="1784350"/>
            <a:ext cx="4572000" cy="4540250"/>
          </a:xfrm>
          <a:prstGeom prst="rect">
            <a:avLst/>
          </a:prstGeom>
        </p:spPr>
      </p:pic>
      <p:sp>
        <p:nvSpPr>
          <p:cNvPr id="6" name="TextBox 5"/>
          <p:cNvSpPr txBox="1"/>
          <p:nvPr/>
        </p:nvSpPr>
        <p:spPr>
          <a:xfrm>
            <a:off x="1066800" y="685800"/>
            <a:ext cx="5715000" cy="1077218"/>
          </a:xfrm>
          <a:prstGeom prst="rect">
            <a:avLst/>
          </a:prstGeom>
          <a:noFill/>
        </p:spPr>
        <p:txBody>
          <a:bodyPr wrap="square" rtlCol="0">
            <a:spAutoFit/>
          </a:bodyPr>
          <a:lstStyle/>
          <a:p>
            <a:r>
              <a:rPr lang="en-US" sz="3200" b="1" dirty="0">
                <a:solidFill>
                  <a:srgbClr val="002060"/>
                </a:solidFill>
                <a:latin typeface="Times New Roman" pitchFamily="18" charset="0"/>
                <a:cs typeface="Times New Roman" pitchFamily="18" charset="0"/>
              </a:rPr>
              <a:t>Sinh viên với hoạt động</a:t>
            </a:r>
          </a:p>
          <a:p>
            <a:r>
              <a:rPr lang="en-US" sz="3200" b="1" dirty="0">
                <a:solidFill>
                  <a:srgbClr val="002060"/>
                </a:solidFill>
                <a:latin typeface="Times New Roman" pitchFamily="18" charset="0"/>
                <a:cs typeface="Times New Roman" pitchFamily="18" charset="0"/>
              </a:rPr>
              <a:t> tại thư viện</a:t>
            </a:r>
          </a:p>
        </p:txBody>
      </p:sp>
    </p:spTree>
    <p:extLst>
      <p:ext uri="{BB962C8B-B14F-4D97-AF65-F5344CB8AC3E}">
        <p14:creationId xmlns:p14="http://schemas.microsoft.com/office/powerpoint/2010/main" val="3801824965"/>
      </p:ext>
    </p:extLst>
  </p:cSld>
  <p:clrMapOvr>
    <a:masterClrMapping/>
  </p:clrMapOvr>
  <mc:AlternateContent xmlns:mc="http://schemas.openxmlformats.org/markup-compatibility/2006" xmlns:p14="http://schemas.microsoft.com/office/powerpoint/2010/main">
    <mc:Choice Requires="p14">
      <p:transition spd="slow" p14:dur="2500" advTm="4151">
        <p:checker/>
      </p:transition>
    </mc:Choice>
    <mc:Fallback xmlns="">
      <p:transition spd="slow" advTm="4151">
        <p:checker/>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457200" y="838200"/>
            <a:ext cx="2438400" cy="6400800"/>
          </a:xfrm>
        </p:spPr>
        <p:txBody>
          <a:bodyPr>
            <a:normAutofit/>
          </a:bodyPr>
          <a:lstStyle/>
          <a:p>
            <a:r>
              <a:rPr lang="vi-VN" dirty="0">
                <a:effectLst/>
              </a:rPr>
              <a:t>“</a:t>
            </a:r>
            <a:r>
              <a:rPr lang="en-US" dirty="0">
                <a:effectLst/>
              </a:rPr>
              <a:t>Cuộc đời ta thay đổi theo hai cách: qua những người ta gặp và qua những cuốn sách ta đọc</a:t>
            </a:r>
            <a:r>
              <a:rPr lang="vi-VN" dirty="0">
                <a:effectLst/>
              </a:rPr>
              <a:t>”</a:t>
            </a:r>
            <a:endParaRPr lang="en-US" dirty="0">
              <a:effectLst/>
            </a:endParaRPr>
          </a:p>
          <a:p>
            <a:r>
              <a:rPr lang="en-US" i="1" dirty="0">
                <a:effectLst/>
              </a:rPr>
              <a:t>Our lives change in two ways :through the people we meet and the books we read.</a:t>
            </a:r>
            <a:endParaRPr lang="en-US" dirty="0">
              <a:effectLst/>
            </a:endParaRPr>
          </a:p>
          <a:p>
            <a:r>
              <a:rPr lang="en-US" b="1" dirty="0">
                <a:effectLst/>
              </a:rPr>
              <a:t>Harvey MacKay</a:t>
            </a:r>
            <a:endParaRPr lang="en-US" dirty="0">
              <a:effectLst/>
            </a:endParaRPr>
          </a:p>
          <a:p>
            <a:pPr marL="0" indent="0">
              <a:buNone/>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76600" y="838200"/>
            <a:ext cx="5682913" cy="5181600"/>
          </a:xfrm>
          <a:prstGeom prst="rect">
            <a:avLst/>
          </a:prstGeom>
        </p:spPr>
      </p:pic>
    </p:spTree>
    <p:extLst>
      <p:ext uri="{BB962C8B-B14F-4D97-AF65-F5344CB8AC3E}">
        <p14:creationId xmlns:p14="http://schemas.microsoft.com/office/powerpoint/2010/main" val="1358633535"/>
      </p:ext>
    </p:extLst>
  </p:cSld>
  <p:clrMapOvr>
    <a:masterClrMapping/>
  </p:clrMapOvr>
  <mc:AlternateContent xmlns:mc="http://schemas.openxmlformats.org/markup-compatibility/2006" xmlns:p14="http://schemas.microsoft.com/office/powerpoint/2010/main">
    <mc:Choice Requires="p14">
      <p:transition spd="slow" p14:dur="2500" advTm="3389">
        <p:checker/>
      </p:transition>
    </mc:Choice>
    <mc:Fallback xmlns="">
      <p:transition spd="slow" advTm="3389">
        <p:checker/>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3"/>
          </p:nvPr>
        </p:nvSpPr>
        <p:spPr>
          <a:xfrm>
            <a:off x="914400" y="685801"/>
            <a:ext cx="2209800" cy="5486399"/>
          </a:xfrm>
        </p:spPr>
        <p:txBody>
          <a:bodyPr>
            <a:normAutofit/>
          </a:bodyPr>
          <a:lstStyle/>
          <a:p>
            <a:r>
              <a:rPr lang="en-US" b="1" dirty="0">
                <a:effectLst/>
              </a:rPr>
              <a:t>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3000" y="1905000"/>
            <a:ext cx="3505200" cy="3856672"/>
          </a:xfrm>
          <a:prstGeom prst="rect">
            <a:avLst/>
          </a:prstGeom>
        </p:spPr>
      </p:pic>
      <p:sp>
        <p:nvSpPr>
          <p:cNvPr id="2" name="TextBox 1"/>
          <p:cNvSpPr txBox="1"/>
          <p:nvPr/>
        </p:nvSpPr>
        <p:spPr>
          <a:xfrm>
            <a:off x="1219200" y="381000"/>
            <a:ext cx="6629400" cy="1477328"/>
          </a:xfrm>
          <a:prstGeom prst="rect">
            <a:avLst/>
          </a:prstGeom>
          <a:noFill/>
        </p:spPr>
        <p:txBody>
          <a:bodyPr wrap="square" rtlCol="0">
            <a:spAutoFit/>
          </a:bodyPr>
          <a:lstStyle/>
          <a:p>
            <a:r>
              <a:rPr lang="vi-VN" dirty="0">
                <a:solidFill>
                  <a:srgbClr val="002060"/>
                </a:solidFill>
              </a:rPr>
              <a:t>“</a:t>
            </a:r>
            <a:r>
              <a:rPr lang="en-US" sz="2400" dirty="0">
                <a:solidFill>
                  <a:srgbClr val="002060"/>
                </a:solidFill>
              </a:rPr>
              <a:t>Nếu bạn muốn tới được bất cứ đâu trên đường đời, bạn phải đọc thật nhiều sách</a:t>
            </a:r>
            <a:r>
              <a:rPr lang="vi-VN" sz="2400" dirty="0">
                <a:solidFill>
                  <a:srgbClr val="002060"/>
                </a:solidFill>
              </a:rPr>
              <a:t>”.</a:t>
            </a:r>
            <a:endParaRPr lang="en-US" sz="2400" dirty="0">
              <a:solidFill>
                <a:srgbClr val="002060"/>
              </a:solidFill>
            </a:endParaRPr>
          </a:p>
          <a:p>
            <a:pPr algn="r"/>
            <a:r>
              <a:rPr lang="en-US" sz="2400" u="sng" dirty="0">
                <a:solidFill>
                  <a:srgbClr val="002060"/>
                </a:solidFill>
                <a:hlinkClick r:id="rId3" tooltip="Danh nhân - Danh ngôn Roald Dahl - ..."/>
              </a:rPr>
              <a:t>Roald </a:t>
            </a:r>
            <a:r>
              <a:rPr lang="en-US" sz="2400" u="sng" dirty="0">
                <a:hlinkClick r:id="rId3" tooltip="Danh nhân - Danh ngôn Roald Dahl - ..."/>
              </a:rPr>
              <a:t>Dahl</a:t>
            </a:r>
            <a:endParaRPr lang="en-US" sz="2400" dirty="0"/>
          </a:p>
          <a:p>
            <a:endParaRPr lang="en-US"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8641" y="1858328"/>
            <a:ext cx="4168159" cy="3856672"/>
          </a:xfrm>
          <a:prstGeom prst="rect">
            <a:avLst/>
          </a:prstGeom>
        </p:spPr>
      </p:pic>
    </p:spTree>
    <p:extLst>
      <p:ext uri="{BB962C8B-B14F-4D97-AF65-F5344CB8AC3E}">
        <p14:creationId xmlns:p14="http://schemas.microsoft.com/office/powerpoint/2010/main" val="3641833055"/>
      </p:ext>
    </p:extLst>
  </p:cSld>
  <p:clrMapOvr>
    <a:masterClrMapping/>
  </p:clrMapOvr>
  <mc:AlternateContent xmlns:mc="http://schemas.openxmlformats.org/markup-compatibility/2006" xmlns:p14="http://schemas.microsoft.com/office/powerpoint/2010/main">
    <mc:Choice Requires="p14">
      <p:transition spd="slow" p14:dur="2500" advTm="3386">
        <p:checker/>
      </p:transition>
    </mc:Choice>
    <mc:Fallback xmlns="">
      <p:transition spd="slow" advTm="3386">
        <p:checker/>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533400" y="228600"/>
            <a:ext cx="8077200" cy="1043781"/>
          </a:xfrm>
        </p:spPr>
        <p:txBody>
          <a:bodyPr>
            <a:normAutofit fontScale="25000" lnSpcReduction="20000"/>
          </a:bodyPr>
          <a:lstStyle/>
          <a:p>
            <a:pPr marL="18288" indent="0">
              <a:buNone/>
            </a:pPr>
            <a:r>
              <a:rPr lang="vi-VN" sz="9600" dirty="0">
                <a:effectLst/>
              </a:rPr>
              <a:t>“</a:t>
            </a:r>
            <a:r>
              <a:rPr lang="en-US" sz="9600" dirty="0">
                <a:effectLst/>
              </a:rPr>
              <a:t>Sách là bạn tôi khi tôi không có bạn bè quanh mình</a:t>
            </a:r>
            <a:r>
              <a:rPr lang="vi-VN" sz="9600" dirty="0">
                <a:effectLst/>
              </a:rPr>
              <a:t>”.</a:t>
            </a:r>
            <a:endParaRPr lang="en-US" sz="9600" dirty="0">
              <a:effectLst/>
            </a:endParaRPr>
          </a:p>
          <a:p>
            <a:pPr marL="18288" indent="0">
              <a:buNone/>
            </a:pPr>
            <a:r>
              <a:rPr lang="en-US" sz="9600" i="1" dirty="0">
                <a:effectLst/>
              </a:rPr>
              <a:t>Books were my friends when no friends were around.</a:t>
            </a:r>
            <a:endParaRPr lang="en-US" sz="9600" dirty="0">
              <a:effectLst/>
            </a:endParaRPr>
          </a:p>
          <a:p>
            <a:pPr marL="18288" indent="0" algn="r">
              <a:buNone/>
            </a:pPr>
            <a:r>
              <a:rPr lang="en-US" sz="9600" b="1" dirty="0">
                <a:effectLst/>
                <a:hlinkClick r:id="rId2" tooltip="Danh nhân - Danh ngôn Katrina Mayer - Sách là bạn tôi khi tôi không có bạn bè quanh mình...."/>
              </a:rPr>
              <a:t>Katrina Mayer</a:t>
            </a:r>
            <a:r>
              <a:rPr lang="en-US" sz="9600" b="1" dirty="0">
                <a:effectLst/>
              </a:rPr>
              <a:t> </a:t>
            </a:r>
            <a:endParaRPr lang="en-US" sz="9600" dirty="0">
              <a:effectLst/>
            </a:endParaRPr>
          </a:p>
          <a:p>
            <a:br>
              <a:rPr lang="en-US" dirty="0">
                <a:effectLst/>
              </a:rPr>
            </a:br>
            <a:endParaRPr lang="en-US" dirty="0">
              <a:effectLst/>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1981200"/>
            <a:ext cx="4838700" cy="4267200"/>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86400" y="1981200"/>
            <a:ext cx="2971800" cy="4267200"/>
          </a:xfrm>
          <a:prstGeom prst="rect">
            <a:avLst/>
          </a:prstGeom>
        </p:spPr>
      </p:pic>
    </p:spTree>
    <p:extLst>
      <p:ext uri="{BB962C8B-B14F-4D97-AF65-F5344CB8AC3E}">
        <p14:creationId xmlns:p14="http://schemas.microsoft.com/office/powerpoint/2010/main" val="3600536430"/>
      </p:ext>
    </p:extLst>
  </p:cSld>
  <p:clrMapOvr>
    <a:masterClrMapping/>
  </p:clrMapOvr>
  <mc:AlternateContent xmlns:mc="http://schemas.openxmlformats.org/markup-compatibility/2006" xmlns:p14="http://schemas.microsoft.com/office/powerpoint/2010/main">
    <mc:Choice Requires="p14">
      <p:transition spd="slow" p14:dur="2500" advTm="4043">
        <p:checker/>
      </p:transition>
    </mc:Choice>
    <mc:Fallback xmlns="">
      <p:transition spd="slow" advTm="4043">
        <p:checker/>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304800"/>
            <a:ext cx="5486400" cy="1219200"/>
          </a:xfrm>
        </p:spPr>
        <p:txBody>
          <a:bodyPr>
            <a:normAutofit fontScale="90000"/>
          </a:bodyPr>
          <a:lstStyle/>
          <a:p>
            <a:pPr algn="l">
              <a:lnSpc>
                <a:spcPct val="100000"/>
              </a:lnSpc>
            </a:pPr>
            <a:r>
              <a:rPr lang="en-US" sz="2200" dirty="0">
                <a:effectLst/>
                <a:latin typeface="Times New Roman" pitchFamily="18" charset="0"/>
                <a:cs typeface="Times New Roman" pitchFamily="18" charset="0"/>
              </a:rPr>
              <a:t>“Đọc sách là quá trình làm cho con người hòa hợp về mặt tinh thần với những khối óc vĩ đại của tất cả mọi thời đại, mọi dân tộc</a:t>
            </a:r>
            <a:r>
              <a:rPr lang="en-US" sz="2200" dirty="0">
                <a:effectLst/>
              </a:rPr>
              <a:t>"</a:t>
            </a:r>
            <a:br>
              <a:rPr lang="en-US" sz="2200" dirty="0">
                <a:effectLst/>
              </a:rPr>
            </a:br>
            <a:r>
              <a:rPr lang="en-US" sz="2200" dirty="0">
                <a:effectLst/>
              </a:rPr>
              <a:t>- M. Gorki</a:t>
            </a:r>
            <a:br>
              <a:rPr lang="en-US" sz="2800" dirty="0">
                <a:effectLst/>
              </a:rPr>
            </a:br>
            <a:br>
              <a:rPr lang="en-US" sz="2800" dirty="0">
                <a:effectLst/>
              </a:rPr>
            </a:br>
            <a:br>
              <a:rPr lang="en-US" sz="2200" dirty="0">
                <a:effectLst/>
              </a:rPr>
            </a:br>
            <a:r>
              <a:rPr lang="en-US" sz="2200" dirty="0">
                <a:effectLst/>
              </a:rPr>
              <a:t> </a:t>
            </a:r>
            <a:br>
              <a:rPr lang="en-US" sz="2200" dirty="0">
                <a:effectLst/>
              </a:rPr>
            </a:br>
            <a:endParaRPr lang="en-US" sz="2200" dirty="0"/>
          </a:p>
        </p:txBody>
      </p:sp>
      <p:pic>
        <p:nvPicPr>
          <p:cNvPr id="7" name="Content Placeholder 6"/>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4876800" y="1935271"/>
            <a:ext cx="3962400" cy="3962400"/>
          </a:xfr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1935271"/>
            <a:ext cx="3975448" cy="3962400"/>
          </a:xfrm>
          <a:prstGeom prst="rect">
            <a:avLst/>
          </a:prstGeom>
        </p:spPr>
      </p:pic>
    </p:spTree>
    <p:extLst>
      <p:ext uri="{BB962C8B-B14F-4D97-AF65-F5344CB8AC3E}">
        <p14:creationId xmlns:p14="http://schemas.microsoft.com/office/powerpoint/2010/main" val="3694580383"/>
      </p:ext>
    </p:extLst>
  </p:cSld>
  <p:clrMapOvr>
    <a:masterClrMapping/>
  </p:clrMapOvr>
  <mc:AlternateContent xmlns:mc="http://schemas.openxmlformats.org/markup-compatibility/2006" xmlns:p14="http://schemas.microsoft.com/office/powerpoint/2010/main">
    <mc:Choice Requires="p14">
      <p:transition spd="slow" p14:dur="2500" advTm="4075">
        <p:checker/>
      </p:transition>
    </mc:Choice>
    <mc:Fallback xmlns="">
      <p:transition spd="slow" advTm="4075">
        <p:checker/>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90600"/>
          </a:xfrm>
        </p:spPr>
        <p:txBody>
          <a:bodyPr/>
          <a:lstStyle/>
          <a:p>
            <a:pPr>
              <a:lnSpc>
                <a:spcPct val="100000"/>
              </a:lnSpc>
            </a:pPr>
            <a:r>
              <a:rPr lang="en-US" sz="3200" dirty="0">
                <a:solidFill>
                  <a:srgbClr val="00B050"/>
                </a:solidFill>
              </a:rPr>
              <a:t>THƯ VIỆN TRƯỜNG ĐẠI HỌC SƯ PHẠM THỂ DỤC THỂ THAO TP.HCM</a:t>
            </a:r>
          </a:p>
        </p:txBody>
      </p:sp>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600200" y="1752600"/>
            <a:ext cx="6019800" cy="4419600"/>
          </a:xfrm>
        </p:spPr>
      </p:pic>
    </p:spTree>
    <p:extLst>
      <p:ext uri="{BB962C8B-B14F-4D97-AF65-F5344CB8AC3E}">
        <p14:creationId xmlns:p14="http://schemas.microsoft.com/office/powerpoint/2010/main" val="1716068589"/>
      </p:ext>
    </p:extLst>
  </p:cSld>
  <p:clrMapOvr>
    <a:masterClrMapping/>
  </p:clrMapOvr>
  <mc:AlternateContent xmlns:mc="http://schemas.openxmlformats.org/markup-compatibility/2006" xmlns:p14="http://schemas.microsoft.com/office/powerpoint/2010/main">
    <mc:Choice Requires="p14">
      <p:transition spd="slow" p14:dur="2500" advTm="4028">
        <p:checker/>
      </p:transition>
    </mc:Choice>
    <mc:Fallback xmlns="">
      <p:transition spd="slow" advTm="4028">
        <p:checker/>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066800"/>
          </a:xfrm>
        </p:spPr>
        <p:txBody>
          <a:bodyPr/>
          <a:lstStyle/>
          <a:p>
            <a:pPr>
              <a:lnSpc>
                <a:spcPct val="100000"/>
              </a:lnSpc>
            </a:pPr>
            <a:r>
              <a:rPr lang="en-US" sz="2400" b="1" dirty="0">
                <a:solidFill>
                  <a:srgbClr val="0070C0"/>
                </a:solidFill>
              </a:rPr>
              <a:t>SỰ RA ĐỜI VÀ Ý NGHĨA </a:t>
            </a:r>
            <a:br>
              <a:rPr lang="en-US" sz="2400" b="1" dirty="0">
                <a:solidFill>
                  <a:srgbClr val="0070C0"/>
                </a:solidFill>
              </a:rPr>
            </a:br>
            <a:r>
              <a:rPr lang="en-US" sz="2400" b="1" dirty="0">
                <a:solidFill>
                  <a:srgbClr val="0070C0"/>
                </a:solidFill>
              </a:rPr>
              <a:t>NGÀY SÁCH VIỆT NAM 21.04</a:t>
            </a:r>
            <a:endParaRPr lang="en-US" sz="2400" dirty="0">
              <a:solidFill>
                <a:srgbClr val="0070C0"/>
              </a:solidFill>
            </a:endParaRPr>
          </a:p>
        </p:txBody>
      </p:sp>
      <p:sp>
        <p:nvSpPr>
          <p:cNvPr id="3" name="Content Placeholder 2"/>
          <p:cNvSpPr>
            <a:spLocks noGrp="1"/>
          </p:cNvSpPr>
          <p:nvPr>
            <p:ph sz="quarter" idx="13"/>
          </p:nvPr>
        </p:nvSpPr>
        <p:spPr>
          <a:xfrm>
            <a:off x="457200" y="1600200"/>
            <a:ext cx="3505200" cy="4525963"/>
          </a:xfrm>
        </p:spPr>
        <p:txBody>
          <a:bodyPr>
            <a:normAutofit fontScale="92500"/>
          </a:bodyPr>
          <a:lstStyle/>
          <a:p>
            <a:pPr algn="just"/>
            <a:r>
              <a:rPr lang="en-US" dirty="0">
                <a:solidFill>
                  <a:schemeClr val="tx1"/>
                </a:solidFill>
                <a:latin typeface="Times New Roman" pitchFamily="18" charset="0"/>
                <a:cs typeface="Times New Roman" pitchFamily="18" charset="0"/>
              </a:rPr>
              <a:t>Ngày 24/2/2014, Thủ tướng Chính Phủ đã ký Quyết định số 284/QĐ-TTg lấy </a:t>
            </a:r>
            <a:r>
              <a:rPr lang="en-US" dirty="0">
                <a:solidFill>
                  <a:srgbClr val="FF0000"/>
                </a:solidFill>
                <a:latin typeface="Times New Roman" pitchFamily="18" charset="0"/>
                <a:cs typeface="Times New Roman" pitchFamily="18" charset="0"/>
              </a:rPr>
              <a:t>ngày</a:t>
            </a:r>
            <a:r>
              <a:rPr lang="en-US" dirty="0">
                <a:solidFill>
                  <a:schemeClr val="tx1"/>
                </a:solidFill>
                <a:latin typeface="Times New Roman" pitchFamily="18" charset="0"/>
                <a:cs typeface="Times New Roman" pitchFamily="18" charset="0"/>
              </a:rPr>
              <a:t> </a:t>
            </a:r>
            <a:r>
              <a:rPr lang="en-US" dirty="0">
                <a:solidFill>
                  <a:srgbClr val="FF0000"/>
                </a:solidFill>
                <a:latin typeface="Times New Roman" pitchFamily="18" charset="0"/>
                <a:cs typeface="Times New Roman" pitchFamily="18" charset="0"/>
              </a:rPr>
              <a:t>21/4 hàng năm là ngày Sách Việt Nam</a:t>
            </a:r>
            <a:r>
              <a:rPr lang="en-US" dirty="0">
                <a:solidFill>
                  <a:schemeClr val="tx1"/>
                </a:solidFill>
                <a:latin typeface="Times New Roman" pitchFamily="18" charset="0"/>
                <a:cs typeface="Times New Roman" pitchFamily="18" charset="0"/>
              </a:rPr>
              <a:t> nhằm khuyến khích và phát triển phong trào đọc sách trong cộng đồng, nâng cao nhận thức của nhân dân về ý nghĩa to lớn và tầm quan trọng của việc đọc sách đối với việc phát triển kiến thức, kỹ năng và phát triển tư duy, giáo dục và rèn luyện nhân cách con người.</a:t>
            </a:r>
            <a:endParaRPr lang="vi-VN" dirty="0">
              <a:solidFill>
                <a:schemeClr val="tx1"/>
              </a:solidFill>
              <a:latin typeface="Times New Roman" pitchFamily="18" charset="0"/>
              <a:cs typeface="Times New Roman" pitchFamily="18" charset="0"/>
            </a:endParaRPr>
          </a:p>
          <a:p>
            <a:pPr algn="just"/>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2400" y="1752600"/>
            <a:ext cx="4876800" cy="3962400"/>
          </a:xfrm>
          <a:prstGeom prst="rect">
            <a:avLst/>
          </a:prstGeom>
        </p:spPr>
      </p:pic>
    </p:spTree>
    <p:extLst>
      <p:ext uri="{BB962C8B-B14F-4D97-AF65-F5344CB8AC3E}">
        <p14:creationId xmlns:p14="http://schemas.microsoft.com/office/powerpoint/2010/main" val="4022528780"/>
      </p:ext>
    </p:extLst>
  </p:cSld>
  <p:clrMapOvr>
    <a:masterClrMapping/>
  </p:clrMapOvr>
  <mc:AlternateContent xmlns:mc="http://schemas.openxmlformats.org/markup-compatibility/2006" xmlns:p14="http://schemas.microsoft.com/office/powerpoint/2010/main">
    <mc:Choice Requires="p14">
      <p:transition spd="slow" p14:dur="2500" advTm="5471">
        <p:checker/>
      </p:transition>
    </mc:Choice>
    <mc:Fallback xmlns="">
      <p:transition spd="slow" advTm="5471">
        <p:checker/>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
            <a:ext cx="8229600" cy="914400"/>
          </a:xfrm>
        </p:spPr>
        <p:txBody>
          <a:bodyPr/>
          <a:lstStyle/>
          <a:p>
            <a:pPr>
              <a:lnSpc>
                <a:spcPct val="100000"/>
              </a:lnSpc>
            </a:pPr>
            <a:r>
              <a:rPr lang="en-US" sz="2400" b="1" dirty="0">
                <a:solidFill>
                  <a:srgbClr val="002060"/>
                </a:solidFill>
              </a:rPr>
              <a:t>CHỦ TỊCH HỒ CHÍ MINH </a:t>
            </a:r>
            <a:br>
              <a:rPr lang="en-US" sz="2400" b="1" dirty="0">
                <a:solidFill>
                  <a:srgbClr val="002060"/>
                </a:solidFill>
              </a:rPr>
            </a:br>
            <a:r>
              <a:rPr lang="en-US" sz="2400" b="1" dirty="0">
                <a:solidFill>
                  <a:srgbClr val="002060"/>
                </a:solidFill>
              </a:rPr>
              <a:t>NÓI VỀ VIỆC ĐỌC SÁCH</a:t>
            </a:r>
          </a:p>
        </p:txBody>
      </p:sp>
      <p:sp>
        <p:nvSpPr>
          <p:cNvPr id="3" name="Content Placeholder 2"/>
          <p:cNvSpPr>
            <a:spLocks noGrp="1"/>
          </p:cNvSpPr>
          <p:nvPr>
            <p:ph sz="quarter" idx="13"/>
          </p:nvPr>
        </p:nvSpPr>
        <p:spPr>
          <a:xfrm>
            <a:off x="5715000" y="1828799"/>
            <a:ext cx="2514600" cy="4038601"/>
          </a:xfrm>
        </p:spPr>
        <p:txBody>
          <a:bodyPr>
            <a:normAutofit fontScale="85000" lnSpcReduction="20000"/>
          </a:bodyPr>
          <a:lstStyle/>
          <a:p>
            <a:pPr marL="0" indent="0" algn="ctr">
              <a:buNone/>
            </a:pPr>
            <a:r>
              <a:rPr lang="vi-VN" b="1" i="1" dirty="0">
                <a:solidFill>
                  <a:srgbClr val="00B050"/>
                </a:solidFill>
                <a:latin typeface="+mn-lt"/>
              </a:rPr>
              <a:t>“</a:t>
            </a:r>
            <a:r>
              <a:rPr lang="en-US" sz="3000" b="1" i="1" dirty="0">
                <a:solidFill>
                  <a:srgbClr val="0070C0"/>
                </a:solidFill>
                <a:latin typeface="+mn-lt"/>
              </a:rPr>
              <a:t>Học ở trường, học trong sách vở, học lẫn nhau và học dân</a:t>
            </a:r>
            <a:r>
              <a:rPr lang="en-US" sz="3000" b="1" dirty="0">
                <a:solidFill>
                  <a:srgbClr val="0070C0"/>
                </a:solidFill>
                <a:latin typeface="+mn-lt"/>
              </a:rPr>
              <a:t>” –</a:t>
            </a:r>
          </a:p>
          <a:p>
            <a:pPr marL="0" indent="0" algn="ctr">
              <a:buNone/>
            </a:pPr>
            <a:endParaRPr lang="en-US" b="1" dirty="0">
              <a:solidFill>
                <a:srgbClr val="0070C0"/>
              </a:solidFill>
              <a:latin typeface="+mn-lt"/>
            </a:endParaRPr>
          </a:p>
          <a:p>
            <a:pPr marL="0" indent="0" algn="ctr">
              <a:buNone/>
            </a:pPr>
            <a:endParaRPr lang="en-US" b="1" dirty="0">
              <a:solidFill>
                <a:srgbClr val="0070C0"/>
              </a:solidFill>
              <a:latin typeface="+mn-lt"/>
            </a:endParaRPr>
          </a:p>
          <a:p>
            <a:pPr marL="0" indent="0" algn="ctr">
              <a:buNone/>
            </a:pPr>
            <a:endParaRPr lang="en-US" b="1" dirty="0">
              <a:solidFill>
                <a:srgbClr val="0070C0"/>
              </a:solidFill>
              <a:latin typeface="+mn-lt"/>
            </a:endParaRPr>
          </a:p>
          <a:p>
            <a:pPr marL="0" indent="0" algn="ctr">
              <a:buNone/>
            </a:pPr>
            <a:r>
              <a:rPr lang="en-US" b="1" dirty="0">
                <a:solidFill>
                  <a:srgbClr val="0070C0"/>
                </a:solidFill>
                <a:latin typeface="+mn-lt"/>
              </a:rPr>
              <a:t>Ch</a:t>
            </a:r>
            <a:r>
              <a:rPr lang="vi-VN" b="1" dirty="0">
                <a:solidFill>
                  <a:srgbClr val="0070C0"/>
                </a:solidFill>
                <a:latin typeface="+mn-lt"/>
              </a:rPr>
              <a:t>ủ</a:t>
            </a:r>
            <a:r>
              <a:rPr lang="en-US" b="1" dirty="0">
                <a:solidFill>
                  <a:srgbClr val="0070C0"/>
                </a:solidFill>
                <a:latin typeface="+mn-lt"/>
              </a:rPr>
              <a:t> tịch</a:t>
            </a:r>
          </a:p>
          <a:p>
            <a:pPr marL="0" indent="0" algn="ctr">
              <a:buNone/>
            </a:pPr>
            <a:r>
              <a:rPr lang="en-US" b="1" dirty="0">
                <a:solidFill>
                  <a:srgbClr val="0070C0"/>
                </a:solidFill>
                <a:latin typeface="+mn-lt"/>
              </a:rPr>
              <a:t> Hồ Chí Minh</a:t>
            </a:r>
            <a:endParaRPr lang="en-US" dirty="0">
              <a:solidFill>
                <a:srgbClr val="0070C0"/>
              </a:solidFill>
              <a:latin typeface="+mn-lt"/>
            </a:endParaRPr>
          </a:p>
          <a:p>
            <a:pPr marL="0" indent="0">
              <a:buNone/>
            </a:pPr>
            <a:br>
              <a:rPr lang="en-US" dirty="0">
                <a:solidFill>
                  <a:srgbClr val="0070C0"/>
                </a:solidFill>
                <a:latin typeface="+mn-lt"/>
              </a:rPr>
            </a:br>
            <a:r>
              <a:rPr lang="en-US" dirty="0">
                <a:solidFill>
                  <a:srgbClr val="0070C0"/>
                </a:solidFill>
                <a:latin typeface="+mn-lt"/>
              </a:rPr>
              <a:t>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1828800"/>
            <a:ext cx="4365064" cy="4572000"/>
          </a:xfrm>
          <a:prstGeom prst="rect">
            <a:avLst/>
          </a:prstGeom>
        </p:spPr>
      </p:pic>
    </p:spTree>
    <p:extLst>
      <p:ext uri="{BB962C8B-B14F-4D97-AF65-F5344CB8AC3E}">
        <p14:creationId xmlns:p14="http://schemas.microsoft.com/office/powerpoint/2010/main" val="2064599707"/>
      </p:ext>
    </p:extLst>
  </p:cSld>
  <p:clrMapOvr>
    <a:masterClrMapping/>
  </p:clrMapOvr>
  <mc:AlternateContent xmlns:mc="http://schemas.openxmlformats.org/markup-compatibility/2006" xmlns:p14="http://schemas.microsoft.com/office/powerpoint/2010/main">
    <mc:Choice Requires="p14">
      <p:transition spd="slow" p14:dur="2500" advTm="4965">
        <p:checker/>
      </p:transition>
    </mc:Choice>
    <mc:Fallback xmlns="">
      <p:transition spd="slow" advTm="4965">
        <p:checker/>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457200" y="1600200"/>
            <a:ext cx="2895600" cy="4525963"/>
          </a:xfrm>
        </p:spPr>
        <p:txBody>
          <a:bodyPr>
            <a:normAutofit/>
          </a:bodyPr>
          <a:lstStyle/>
          <a:p>
            <a:pPr marL="0" indent="0">
              <a:buNone/>
            </a:pPr>
            <a:r>
              <a:rPr lang="en-US" b="1" dirty="0">
                <a:solidFill>
                  <a:srgbClr val="0070C0"/>
                </a:solidFill>
                <a:effectLst/>
              </a:rPr>
              <a:t>“</a:t>
            </a:r>
            <a:r>
              <a:rPr lang="en-US" b="1" i="1" dirty="0">
                <a:solidFill>
                  <a:srgbClr val="0070C0"/>
                </a:solidFill>
                <a:effectLst/>
              </a:rPr>
              <a:t>Những cái gì đã nghe, đã thấy, đã hỏi được, đã đọc được thì chép lấy để dùng để viết</a:t>
            </a:r>
            <a:r>
              <a:rPr lang="en-US" b="1" dirty="0">
                <a:solidFill>
                  <a:srgbClr val="0070C0"/>
                </a:solidFill>
                <a:effectLst/>
              </a:rPr>
              <a:t>”.</a:t>
            </a:r>
          </a:p>
          <a:p>
            <a:pPr marL="0" indent="0">
              <a:buNone/>
            </a:pPr>
            <a:endParaRPr lang="en-US" b="1" dirty="0">
              <a:solidFill>
                <a:srgbClr val="0070C0"/>
              </a:solidFill>
              <a:effectLst/>
            </a:endParaRPr>
          </a:p>
          <a:p>
            <a:pPr marL="0" indent="0" algn="r">
              <a:buNone/>
            </a:pPr>
            <a:r>
              <a:rPr lang="en-US" b="1" dirty="0">
                <a:solidFill>
                  <a:srgbClr val="0070C0"/>
                </a:solidFill>
                <a:effectLst/>
              </a:rPr>
              <a:t>Chủ tịch</a:t>
            </a:r>
          </a:p>
          <a:p>
            <a:pPr marL="0" indent="0" algn="r">
              <a:buNone/>
            </a:pPr>
            <a:r>
              <a:rPr lang="en-US" b="1" dirty="0">
                <a:solidFill>
                  <a:srgbClr val="0070C0"/>
                </a:solidFill>
                <a:effectLst/>
              </a:rPr>
              <a:t>Hồ Chí Minh</a:t>
            </a:r>
          </a:p>
          <a:p>
            <a:pPr marL="0" indent="0">
              <a:buNone/>
            </a:pPr>
            <a:endParaRPr lang="en-US" b="1" dirty="0">
              <a:effectLst/>
            </a:endParaRPr>
          </a:p>
          <a:p>
            <a:pPr marL="0" indent="0">
              <a:buNone/>
            </a:pPr>
            <a:endParaRPr lang="en-US" b="1" dirty="0">
              <a:effectLst/>
            </a:endParaRPr>
          </a:p>
          <a:p>
            <a:pPr marL="0" indent="0">
              <a:buNone/>
            </a:pPr>
            <a:endParaRPr lang="en-US" b="1" dirty="0">
              <a:effectLst/>
            </a:endParaRPr>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2400" y="533400"/>
            <a:ext cx="4343400" cy="5410200"/>
          </a:xfrm>
          <a:prstGeom prst="rect">
            <a:avLst/>
          </a:prstGeom>
        </p:spPr>
      </p:pic>
    </p:spTree>
    <p:extLst>
      <p:ext uri="{BB962C8B-B14F-4D97-AF65-F5344CB8AC3E}">
        <p14:creationId xmlns:p14="http://schemas.microsoft.com/office/powerpoint/2010/main" val="938952312"/>
      </p:ext>
    </p:extLst>
  </p:cSld>
  <p:clrMapOvr>
    <a:masterClrMapping/>
  </p:clrMapOvr>
  <mc:AlternateContent xmlns:mc="http://schemas.openxmlformats.org/markup-compatibility/2006" xmlns:p14="http://schemas.microsoft.com/office/powerpoint/2010/main">
    <mc:Choice Requires="p14">
      <p:transition spd="slow" p14:dur="2500" advTm="4243">
        <p:checker/>
      </p:transition>
    </mc:Choice>
    <mc:Fallback xmlns="">
      <p:transition spd="slow" advTm="4243">
        <p:checker/>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771650" y="4876800"/>
            <a:ext cx="5410200" cy="1447800"/>
          </a:xfrm>
        </p:spPr>
        <p:txBody>
          <a:bodyPr>
            <a:normAutofit fontScale="85000" lnSpcReduction="20000"/>
          </a:bodyPr>
          <a:lstStyle/>
          <a:p>
            <a:pPr marL="18288" indent="0" algn="ctr">
              <a:buNone/>
            </a:pPr>
            <a:endParaRPr lang="en-US" sz="2400" dirty="0">
              <a:effectLst/>
            </a:endParaRPr>
          </a:p>
          <a:p>
            <a:pPr marL="18288" indent="0" algn="ctr">
              <a:buNone/>
            </a:pPr>
            <a:r>
              <a:rPr lang="vi-VN" sz="2400" b="1" dirty="0">
                <a:solidFill>
                  <a:srgbClr val="0070C0"/>
                </a:solidFill>
                <a:effectLst/>
                <a:latin typeface="+mn-lt"/>
              </a:rPr>
              <a:t>“</a:t>
            </a:r>
            <a:r>
              <a:rPr lang="en-US" sz="2400" b="1" dirty="0">
                <a:solidFill>
                  <a:srgbClr val="0070C0"/>
                </a:solidFill>
                <a:effectLst/>
                <a:latin typeface="+mn-lt"/>
              </a:rPr>
              <a:t>D</a:t>
            </a:r>
            <a:r>
              <a:rPr lang="vi-VN" sz="2400" b="1" dirty="0">
                <a:solidFill>
                  <a:srgbClr val="0070C0"/>
                </a:solidFill>
                <a:effectLst/>
                <a:latin typeface="+mn-lt"/>
              </a:rPr>
              <a:t>ân ta phải biết sử ta</a:t>
            </a:r>
            <a:endParaRPr lang="en-US" sz="2400" b="1" dirty="0">
              <a:solidFill>
                <a:srgbClr val="0070C0"/>
              </a:solidFill>
              <a:effectLst/>
              <a:latin typeface="+mn-lt"/>
            </a:endParaRPr>
          </a:p>
          <a:p>
            <a:pPr marL="18288" indent="0" algn="ctr">
              <a:buNone/>
            </a:pPr>
            <a:r>
              <a:rPr lang="en-US" sz="2400" b="1" dirty="0">
                <a:solidFill>
                  <a:srgbClr val="0070C0"/>
                </a:solidFill>
                <a:effectLst/>
                <a:latin typeface="Times New Roman" pitchFamily="18" charset="0"/>
                <a:cs typeface="Times New Roman" pitchFamily="18" charset="0"/>
              </a:rPr>
              <a:t>Cho tường gốc tích nước nhà Việt Nam</a:t>
            </a:r>
            <a:r>
              <a:rPr lang="en-US" sz="2400" dirty="0">
                <a:effectLst/>
                <a:latin typeface="Times New Roman" pitchFamily="18" charset="0"/>
                <a:cs typeface="Times New Roman" pitchFamily="18" charset="0"/>
              </a:rPr>
              <a:t>”. </a:t>
            </a:r>
          </a:p>
          <a:p>
            <a:pPr marL="18288" indent="0" algn="ctr">
              <a:buNone/>
            </a:pPr>
            <a:r>
              <a:rPr lang="en-US" sz="2400" dirty="0">
                <a:solidFill>
                  <a:srgbClr val="FF0000"/>
                </a:solidFill>
                <a:effectLst/>
                <a:hlinkClick r:id="rId2" tooltip="Danh nhân - Danh ngôn Hồ Chí Minh - Dân ta phải biết sử ta, cho tường gốc tích nước nhà Việt Nam. Sử ta..."/>
              </a:rPr>
              <a:t>Hồ Chí Minh</a:t>
            </a:r>
            <a:r>
              <a:rPr lang="en-US" sz="2400" b="1" dirty="0">
                <a:solidFill>
                  <a:srgbClr val="FF0000"/>
                </a:solidFill>
                <a:effectLst/>
              </a:rPr>
              <a:t>  </a:t>
            </a:r>
            <a:endParaRPr lang="en-US" sz="2400" dirty="0">
              <a:solidFill>
                <a:srgbClr val="FF0000"/>
              </a:solidFill>
              <a:effectLst/>
            </a:endParaRPr>
          </a:p>
          <a:p>
            <a:endParaRPr lang="en-US" dirty="0"/>
          </a:p>
          <a:p>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100" y="304800"/>
            <a:ext cx="8115300" cy="4419599"/>
          </a:xfrm>
          <a:prstGeom prst="rect">
            <a:avLst/>
          </a:prstGeom>
        </p:spPr>
      </p:pic>
    </p:spTree>
    <p:extLst>
      <p:ext uri="{BB962C8B-B14F-4D97-AF65-F5344CB8AC3E}">
        <p14:creationId xmlns:p14="http://schemas.microsoft.com/office/powerpoint/2010/main" val="126159953"/>
      </p:ext>
    </p:extLst>
  </p:cSld>
  <p:clrMapOvr>
    <a:masterClrMapping/>
  </p:clrMapOvr>
  <mc:AlternateContent xmlns:mc="http://schemas.openxmlformats.org/markup-compatibility/2006" xmlns:p14="http://schemas.microsoft.com/office/powerpoint/2010/main">
    <mc:Choice Requires="p14">
      <p:transition spd="slow" p14:dur="2500" advTm="3821">
        <p:checker/>
      </p:transition>
    </mc:Choice>
    <mc:Fallback xmlns="">
      <p:transition spd="slow" advTm="3821">
        <p:checker/>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5105400"/>
            <a:ext cx="6512511" cy="1143000"/>
          </a:xfrm>
        </p:spPr>
        <p:txBody>
          <a:bodyPr/>
          <a:lstStyle/>
          <a:p>
            <a:pPr>
              <a:lnSpc>
                <a:spcPct val="100000"/>
              </a:lnSpc>
            </a:pPr>
            <a:r>
              <a:rPr lang="en-US" sz="2400" dirty="0">
                <a:solidFill>
                  <a:srgbClr val="0070C0"/>
                </a:solidFill>
              </a:rPr>
              <a:t>Phát triển giáo dục thể chất và thể thao trường học, góp phần nâng cao thể lực và tầm vóc Việt</a:t>
            </a:r>
          </a:p>
        </p:txBody>
      </p:sp>
      <p:pic>
        <p:nvPicPr>
          <p:cNvPr id="4" name="Content Placeholder 3"/>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3276600" y="1524000"/>
            <a:ext cx="2895600" cy="3551237"/>
          </a:xfrm>
        </p:spPr>
      </p:pic>
      <p:sp>
        <p:nvSpPr>
          <p:cNvPr id="6" name="TextBox 5"/>
          <p:cNvSpPr txBox="1"/>
          <p:nvPr/>
        </p:nvSpPr>
        <p:spPr>
          <a:xfrm>
            <a:off x="967636" y="515034"/>
            <a:ext cx="4290164" cy="830997"/>
          </a:xfrm>
          <a:prstGeom prst="rect">
            <a:avLst/>
          </a:prstGeom>
          <a:noFill/>
        </p:spPr>
        <p:txBody>
          <a:bodyPr wrap="square" rtlCol="0">
            <a:spAutoFit/>
          </a:bodyPr>
          <a:lstStyle/>
          <a:p>
            <a:r>
              <a:rPr lang="en-US" sz="2400" dirty="0">
                <a:solidFill>
                  <a:srgbClr val="002060"/>
                </a:solidFill>
                <a:latin typeface="Times New Roman" pitchFamily="18" charset="0"/>
                <a:cs typeface="Times New Roman" pitchFamily="18" charset="0"/>
              </a:rPr>
              <a:t>SÁCH THỂ DỤC THỂ THAO CHO CỘNG ĐỒNG</a:t>
            </a:r>
          </a:p>
        </p:txBody>
      </p:sp>
    </p:spTree>
    <p:extLst>
      <p:ext uri="{BB962C8B-B14F-4D97-AF65-F5344CB8AC3E}">
        <p14:creationId xmlns:p14="http://schemas.microsoft.com/office/powerpoint/2010/main" val="3163839203"/>
      </p:ext>
    </p:extLst>
  </p:cSld>
  <p:clrMapOvr>
    <a:masterClrMapping/>
  </p:clrMapOvr>
  <mc:AlternateContent xmlns:mc="http://schemas.openxmlformats.org/markup-compatibility/2006" xmlns:p14="http://schemas.microsoft.com/office/powerpoint/2010/main">
    <mc:Choice Requires="p14">
      <p:transition spd="slow" p14:dur="2500" advTm="3975">
        <p:checker/>
      </p:transition>
    </mc:Choice>
    <mc:Fallback xmlns="">
      <p:transition spd="slow" advTm="3975">
        <p:checker/>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6172200" cy="1143000"/>
          </a:xfrm>
        </p:spPr>
        <p:txBody>
          <a:bodyPr>
            <a:normAutofit fontScale="90000"/>
          </a:bodyPr>
          <a:lstStyle/>
          <a:p>
            <a:pPr>
              <a:lnSpc>
                <a:spcPct val="100000"/>
              </a:lnSpc>
            </a:pPr>
            <a:r>
              <a:rPr lang="en-US" sz="2400" dirty="0">
                <a:solidFill>
                  <a:srgbClr val="0070C0"/>
                </a:solidFill>
              </a:rPr>
              <a:t>Rèn luyện sức khỏe bằng phương pháp</a:t>
            </a:r>
            <a:br>
              <a:rPr lang="en-US" sz="2400" dirty="0">
                <a:solidFill>
                  <a:srgbClr val="0070C0"/>
                </a:solidFill>
              </a:rPr>
            </a:br>
            <a:r>
              <a:rPr lang="en-US" sz="2400" dirty="0">
                <a:solidFill>
                  <a:srgbClr val="0070C0"/>
                </a:solidFill>
              </a:rPr>
              <a:t> vận động: Đi bộ - Chạy - Đạp xe - Bơi lội</a:t>
            </a:r>
          </a:p>
        </p:txBody>
      </p:sp>
      <p:pic>
        <p:nvPicPr>
          <p:cNvPr id="4" name="Content Placeholder 3"/>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3657600" y="1371600"/>
            <a:ext cx="3962400" cy="4724400"/>
          </a:xfrm>
        </p:spPr>
      </p:pic>
    </p:spTree>
    <p:extLst>
      <p:ext uri="{BB962C8B-B14F-4D97-AF65-F5344CB8AC3E}">
        <p14:creationId xmlns:p14="http://schemas.microsoft.com/office/powerpoint/2010/main" val="2820139362"/>
      </p:ext>
    </p:extLst>
  </p:cSld>
  <p:clrMapOvr>
    <a:masterClrMapping/>
  </p:clrMapOvr>
  <mc:AlternateContent xmlns:mc="http://schemas.openxmlformats.org/markup-compatibility/2006" xmlns:p14="http://schemas.microsoft.com/office/powerpoint/2010/main">
    <mc:Choice Requires="p14">
      <p:transition spd="slow" p14:dur="2500" advTm="4533">
        <p:checker/>
      </p:transition>
    </mc:Choice>
    <mc:Fallback xmlns="">
      <p:transition spd="slow" advTm="4533">
        <p:checker/>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5105400"/>
            <a:ext cx="5638800" cy="1219200"/>
          </a:xfrm>
        </p:spPr>
        <p:txBody>
          <a:bodyPr/>
          <a:lstStyle/>
          <a:p>
            <a:pPr>
              <a:lnSpc>
                <a:spcPct val="100000"/>
              </a:lnSpc>
            </a:pPr>
            <a:r>
              <a:rPr lang="en-US" sz="2400" dirty="0">
                <a:solidFill>
                  <a:schemeClr val="tx1"/>
                </a:solidFill>
              </a:rPr>
              <a:t>Thể dục thể thao đối với </a:t>
            </a:r>
            <a:br>
              <a:rPr lang="en-US" sz="2400" dirty="0">
                <a:solidFill>
                  <a:schemeClr val="tx1"/>
                </a:solidFill>
              </a:rPr>
            </a:br>
            <a:r>
              <a:rPr lang="en-US" sz="2400" dirty="0">
                <a:solidFill>
                  <a:schemeClr val="tx1"/>
                </a:solidFill>
              </a:rPr>
              <a:t>vùng đồng bào các dân tộc thiểu số</a:t>
            </a:r>
          </a:p>
        </p:txBody>
      </p:sp>
      <p:pic>
        <p:nvPicPr>
          <p:cNvPr id="5" name="Content Placeholder 4"/>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1905000" y="457200"/>
            <a:ext cx="3769806" cy="4495800"/>
          </a:xfrm>
        </p:spPr>
      </p:pic>
    </p:spTree>
    <p:extLst>
      <p:ext uri="{BB962C8B-B14F-4D97-AF65-F5344CB8AC3E}">
        <p14:creationId xmlns:p14="http://schemas.microsoft.com/office/powerpoint/2010/main" val="1454488692"/>
      </p:ext>
    </p:extLst>
  </p:cSld>
  <p:clrMapOvr>
    <a:masterClrMapping/>
  </p:clrMapOvr>
  <mc:AlternateContent xmlns:mc="http://schemas.openxmlformats.org/markup-compatibility/2006" xmlns:p14="http://schemas.microsoft.com/office/powerpoint/2010/main">
    <mc:Choice Requires="p14">
      <p:transition spd="slow" p14:dur="2500" advTm="4487">
        <p:checker/>
      </p:transition>
    </mc:Choice>
    <mc:Fallback xmlns="">
      <p:transition spd="slow" advTm="4487">
        <p:checker/>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381000"/>
            <a:ext cx="6172200" cy="914400"/>
          </a:xfrm>
        </p:spPr>
        <p:txBody>
          <a:bodyPr/>
          <a:lstStyle/>
          <a:p>
            <a:pPr>
              <a:lnSpc>
                <a:spcPct val="100000"/>
              </a:lnSpc>
            </a:pPr>
            <a:r>
              <a:rPr lang="en-US" sz="2400" dirty="0">
                <a:solidFill>
                  <a:srgbClr val="0070C0"/>
                </a:solidFill>
              </a:rPr>
              <a:t>Rèn luyện thể chất cho </a:t>
            </a:r>
            <a:br>
              <a:rPr lang="en-US" sz="2400" dirty="0">
                <a:solidFill>
                  <a:srgbClr val="0070C0"/>
                </a:solidFill>
              </a:rPr>
            </a:br>
            <a:r>
              <a:rPr lang="en-US" sz="2400" dirty="0">
                <a:solidFill>
                  <a:srgbClr val="0070C0"/>
                </a:solidFill>
              </a:rPr>
              <a:t>thanh thiếu niên</a:t>
            </a:r>
          </a:p>
        </p:txBody>
      </p:sp>
      <p:pic>
        <p:nvPicPr>
          <p:cNvPr id="6" name="Content Placeholder 5"/>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2133600" y="1524000"/>
            <a:ext cx="3810000" cy="4419600"/>
          </a:xfrm>
        </p:spPr>
      </p:pic>
    </p:spTree>
    <p:extLst>
      <p:ext uri="{BB962C8B-B14F-4D97-AF65-F5344CB8AC3E}">
        <p14:creationId xmlns:p14="http://schemas.microsoft.com/office/powerpoint/2010/main" val="2921873270"/>
      </p:ext>
    </p:extLst>
  </p:cSld>
  <p:clrMapOvr>
    <a:masterClrMapping/>
  </p:clrMapOvr>
  <mc:AlternateContent xmlns:mc="http://schemas.openxmlformats.org/markup-compatibility/2006" xmlns:p14="http://schemas.microsoft.com/office/powerpoint/2010/main">
    <mc:Choice Requires="p14">
      <p:transition spd="slow" p14:dur="2500" advTm="4126">
        <p:checker/>
      </p:transition>
    </mc:Choice>
    <mc:Fallback xmlns="">
      <p:transition spd="slow" advTm="4126">
        <p:checker/>
      </p:transition>
    </mc:Fallback>
  </mc:AlternateContent>
</p:sld>
</file>

<file path=ppt/theme/theme1.xml><?xml version="1.0" encoding="utf-8"?>
<a:theme xmlns:a="http://schemas.openxmlformats.org/drawingml/2006/main" name="Slipstrea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Slipstream</Template>
  <TotalTime>1323</TotalTime>
  <Words>493</Words>
  <Application>Microsoft Office PowerPoint</Application>
  <PresentationFormat>On-screen Show (4:3)</PresentationFormat>
  <Paragraphs>46</Paragraphs>
  <Slides>17</Slides>
  <Notes>0</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vt:lpstr>
      <vt:lpstr>Book Antiqua</vt:lpstr>
      <vt:lpstr>Calibri</vt:lpstr>
      <vt:lpstr>Georgia</vt:lpstr>
      <vt:lpstr>Tahoma</vt:lpstr>
      <vt:lpstr>Times New Roman</vt:lpstr>
      <vt:lpstr>Trebuchet MS</vt:lpstr>
      <vt:lpstr>Slipstream</vt:lpstr>
      <vt:lpstr>THƯ VIỆN TRƯỜNG ĐẠI HỌC SƯ PHẠM  THỂ DỤC THỂ THAO THÀNH PHỐ HỒ CHÍ MINH</vt:lpstr>
      <vt:lpstr>SỰ RA ĐỜI VÀ Ý NGHĨA  NGÀY SÁCH VIỆT NAM 21.04</vt:lpstr>
      <vt:lpstr>CHỦ TỊCH HỒ CHÍ MINH  NÓI VỀ VIỆC ĐỌC SÁCH</vt:lpstr>
      <vt:lpstr>PowerPoint Presentation</vt:lpstr>
      <vt:lpstr>PowerPoint Presentation</vt:lpstr>
      <vt:lpstr>Phát triển giáo dục thể chất và thể thao trường học, góp phần nâng cao thể lực và tầm vóc Việt</vt:lpstr>
      <vt:lpstr>Rèn luyện sức khỏe bằng phương pháp  vận động: Đi bộ - Chạy - Đạp xe - Bơi lội</vt:lpstr>
      <vt:lpstr>Thể dục thể thao đối với  vùng đồng bào các dân tộc thiểu số</vt:lpstr>
      <vt:lpstr>Rèn luyện thể chất cho  thanh thiếu niên</vt:lpstr>
      <vt:lpstr>Yoga và du lịch</vt:lpstr>
      <vt:lpstr>Hướng dẫn công tác  thể dục thể thao ở cơ sở</vt:lpstr>
      <vt:lpstr>“Việc đọc đối với tâm trí cũng giống như thể dục đối với cơ thể” Reading is to the mind what exercise is to the body.                                             Joseph Addison </vt:lpstr>
      <vt:lpstr>PowerPoint Presentation</vt:lpstr>
      <vt:lpstr>PowerPoint Presentation</vt:lpstr>
      <vt:lpstr>PowerPoint Presentation</vt:lpstr>
      <vt:lpstr>“Đọc sách là quá trình làm cho con người hòa hợp về mặt tinh thần với những khối óc vĩ đại của tất cả mọi thời đại, mọi dân tộc" - M. Gorki     </vt:lpstr>
      <vt:lpstr>THƯ VIỆN TRƯỜNG ĐẠI HỌC SƯ PHẠM THỂ DỤC THỂ THAO TP.HCM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ASUS</dc:creator>
  <cp:lastModifiedBy>THUVIEN</cp:lastModifiedBy>
  <cp:revision>113</cp:revision>
  <dcterms:created xsi:type="dcterms:W3CDTF">2019-04-15T10:12:07Z</dcterms:created>
  <dcterms:modified xsi:type="dcterms:W3CDTF">2022-12-01T02:28:12Z</dcterms:modified>
</cp:coreProperties>
</file>